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0691800" cx="7559675"/>
  <p:notesSz cx="6858000" cy="9144000"/>
  <p:embeddedFontLst>
    <p:embeddedFont>
      <p:font typeface="Noto Sans Symbols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cs/CDlSuV4Kxup8gNxTuXN7bY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NotoSansSymbols-regular.fntdata"/><Relationship Id="rId7" Type="http://schemas.openxmlformats.org/officeDocument/2006/relationships/font" Target="fonts/NotoSansSymbols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</a:pPr>
            <a:fld id="{00000000-1234-1234-1234-123412341234}" type="slidenum">
              <a:rPr b="0" i="0" lang="en-GB" sz="14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/>
          <p:nvPr>
            <p:ph idx="2" type="sldImg"/>
          </p:nvPr>
        </p:nvSpPr>
        <p:spPr>
          <a:xfrm>
            <a:off x="2217600" y="685800"/>
            <a:ext cx="2421000" cy="34275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" name="Google Shape;62;p1:notes"/>
          <p:cNvSpPr txBox="1"/>
          <p:nvPr>
            <p:ph idx="1"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:notes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" type="body"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2"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"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2"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3"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4"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2" type="body"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3" type="body"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4" type="body"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5" type="body"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6" type="body"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"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2"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idx="1"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2"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3"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"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2"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3"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"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2"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3"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1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"/>
          <p:cNvSpPr/>
          <p:nvPr/>
        </p:nvSpPr>
        <p:spPr>
          <a:xfrm>
            <a:off x="66240" y="1764360"/>
            <a:ext cx="7430400" cy="841392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"/>
          <p:cNvSpPr/>
          <p:nvPr/>
        </p:nvSpPr>
        <p:spPr>
          <a:xfrm>
            <a:off x="229680" y="8507520"/>
            <a:ext cx="6970320" cy="532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-183960" lvl="0" marL="18504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2BA"/>
              </a:buClr>
              <a:buSzPts val="970"/>
              <a:buFont typeface="Noto Sans Symbols"/>
              <a:buChar char="❖"/>
            </a:pPr>
            <a:r>
              <a:rPr b="1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CONFERENCE FORMAT</a:t>
            </a: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The conference will comprise multi-track sessions for regular papers, to present significant and novel research results with a prospect for a tangible impact on the research area and potential implementations, as well as work-in-progress (WiP) and industry practice sessions.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229680" y="7672680"/>
            <a:ext cx="6970320" cy="533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-183960" lvl="0" marL="18504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2BA"/>
              </a:buClr>
              <a:buSzPts val="970"/>
              <a:buFont typeface="Noto Sans Symbols"/>
              <a:buChar char="❖"/>
            </a:pPr>
            <a:r>
              <a:rPr b="1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r>
              <a:rPr b="1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Special Session aims at bringing together professionals from industry and academia to share cutting-edge concepts, recent developments, research results, and practical achievements in </a:t>
            </a:r>
            <a:r>
              <a:rPr b="0" i="0" lang="en-GB" sz="970" u="none" cap="none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... (please adapt and contextualize to your Special Session)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229680" y="9047160"/>
            <a:ext cx="2546280" cy="237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-183960" lvl="0" marL="185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2BA"/>
              </a:buClr>
              <a:buSzPts val="970"/>
              <a:buFont typeface="Noto Sans Symbols"/>
              <a:buChar char="❖"/>
            </a:pPr>
            <a:r>
              <a:rPr b="1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AUTHOR’S SCHEDULE (2025)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5640" y="9257400"/>
            <a:ext cx="3549960" cy="680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2BA"/>
              </a:buClr>
              <a:buSzPts val="970"/>
              <a:buFont typeface="Noto Sans Symbols"/>
              <a:buNone/>
            </a:pPr>
            <a:r>
              <a:rPr b="0" i="0" lang="en-GB" sz="970" u="none" cap="none" strike="noStrike">
                <a:solidFill>
                  <a:srgbClr val="0082BA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❖</a:t>
            </a:r>
            <a:r>
              <a:rPr b="0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Regular and special sessions papers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70"/>
              <a:buFont typeface="Arial"/>
              <a:buNone/>
            </a:pP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Submission deadline ................................ </a:t>
            </a:r>
            <a:r>
              <a:rPr b="1" i="0" lang="en-GB" sz="970" u="none" cap="none" strike="noStrike">
                <a:solidFill>
                  <a:srgbClr val="0082BA"/>
                </a:solidFill>
              </a:rPr>
              <a:t>April 18</a:t>
            </a:r>
            <a:endParaRPr b="1" i="0" sz="970" u="none" cap="none" strike="noStrike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70"/>
              <a:buFont typeface="Arial"/>
              <a:buNone/>
            </a:pP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Acceptance notification ...........................  </a:t>
            </a:r>
            <a:r>
              <a:rPr b="0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May 23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70"/>
              <a:buFont typeface="Arial"/>
              <a:buNone/>
            </a:pP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Deadline for final manuscripts .................  </a:t>
            </a:r>
            <a:r>
              <a:rPr b="0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July 4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3867120" y="9272520"/>
            <a:ext cx="3523680" cy="680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2BA"/>
              </a:buClr>
              <a:buSzPts val="970"/>
              <a:buFont typeface="Noto Sans Symbols"/>
              <a:buNone/>
            </a:pPr>
            <a:r>
              <a:rPr b="0" i="0" lang="en-GB" sz="970" u="none" cap="none" strike="noStrike">
                <a:solidFill>
                  <a:srgbClr val="0082BA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❖</a:t>
            </a:r>
            <a:r>
              <a:rPr b="0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Work-in-progress/Industry practice papers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70"/>
              <a:buFont typeface="Arial"/>
              <a:buNone/>
            </a:pP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Submission deadline ................................ </a:t>
            </a:r>
            <a:r>
              <a:rPr b="1" i="0" lang="en-GB" sz="970" u="none" cap="none" strike="noStrike">
                <a:solidFill>
                  <a:srgbClr val="0082BA"/>
                </a:solidFill>
              </a:rPr>
              <a:t>May 30</a:t>
            </a:r>
            <a:endParaRPr b="1" i="0" sz="970" u="none" cap="none" strike="noStrike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70"/>
              <a:buFont typeface="Arial"/>
              <a:buNone/>
            </a:pP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Acceptance notification ...........................  </a:t>
            </a:r>
            <a:r>
              <a:rPr b="0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June 20 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70"/>
              <a:buFont typeface="Arial"/>
              <a:buNone/>
            </a:pP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Deadline for final manuscripts .................  </a:t>
            </a:r>
            <a:r>
              <a:rPr b="0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July 4 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229680" y="3489120"/>
            <a:ext cx="4434120" cy="4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-183960" lvl="0" marL="18504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2BA"/>
              </a:buClr>
              <a:buSzPts val="970"/>
              <a:buFont typeface="Noto Sans Symbols"/>
              <a:buChar char="❖"/>
            </a:pPr>
            <a:r>
              <a:rPr b="1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FOCUS</a:t>
            </a: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Track description…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22365" lvl="0" marL="18504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2BA"/>
              </a:buClr>
              <a:buSzPts val="970"/>
              <a:buFont typeface="Noto Sans Symbols"/>
              <a:buNone/>
            </a:pPr>
            <a:r>
              <a:t/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42720" y="4539240"/>
            <a:ext cx="4057200" cy="533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-183960" lvl="0" marL="185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70"/>
              <a:buFont typeface="Noto Sans Symbols"/>
              <a:buChar char="❖"/>
            </a:pP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Topic 1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83960" lvl="0" marL="185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70"/>
              <a:buFont typeface="Noto Sans Symbols"/>
              <a:buChar char="❖"/>
            </a:pP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Topic 2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83960" lvl="0" marL="185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70"/>
              <a:buFont typeface="Noto Sans Symbols"/>
              <a:buChar char="❖"/>
            </a:pPr>
            <a:r>
              <a:rPr b="0" i="0" lang="en-GB" sz="9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Topic 3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229680" y="4339440"/>
            <a:ext cx="845640" cy="237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-183960" lvl="0" marL="1850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2BA"/>
              </a:buClr>
              <a:buSzPts val="970"/>
              <a:buFont typeface="Noto Sans Symbols"/>
              <a:buChar char="❖"/>
            </a:pPr>
            <a:r>
              <a:rPr b="1" i="0" lang="en-GB" sz="970" u="none" cap="none" strike="noStrike">
                <a:solidFill>
                  <a:srgbClr val="0082BA"/>
                </a:solidFill>
                <a:latin typeface="Arial"/>
                <a:ea typeface="Arial"/>
                <a:cs typeface="Arial"/>
                <a:sym typeface="Arial"/>
              </a:rPr>
              <a:t>TOPICS</a:t>
            </a:r>
            <a:endParaRPr b="0" i="0" sz="97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360" y="10121400"/>
            <a:ext cx="7563240" cy="44280"/>
          </a:xfrm>
          <a:prstGeom prst="rect">
            <a:avLst/>
          </a:prstGeom>
          <a:solidFill>
            <a:srgbClr val="0082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ies logo" id="75" name="Google Shape;7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24360" y="10190520"/>
            <a:ext cx="693000" cy="481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5920" y="10194120"/>
            <a:ext cx="1610640" cy="47052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"/>
          <p:cNvSpPr/>
          <p:nvPr/>
        </p:nvSpPr>
        <p:spPr>
          <a:xfrm>
            <a:off x="5868360" y="10167120"/>
            <a:ext cx="1689840" cy="520920"/>
          </a:xfrm>
          <a:prstGeom prst="rect">
            <a:avLst/>
          </a:prstGeom>
          <a:solidFill>
            <a:srgbClr val="0082BA"/>
          </a:solidFill>
          <a:ln cap="flat" cmpd="sng" w="9525">
            <a:solidFill>
              <a:srgbClr val="0082B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40"/>
              <a:buFont typeface="Arial"/>
              <a:buNone/>
            </a:pPr>
            <a:r>
              <a:rPr b="1" i="0" lang="en-GB" sz="114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etfa2025.ieee-ies.org</a:t>
            </a:r>
            <a:endParaRPr b="0" i="0" sz="114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40"/>
              <a:buFont typeface="Arial"/>
              <a:buNone/>
            </a:pPr>
            <a:r>
              <a:rPr b="1" i="0" lang="en-GB" sz="114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etfa2025@fe.up.pt</a:t>
            </a:r>
            <a:endParaRPr b="0" i="0" sz="114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73320" y="10190520"/>
            <a:ext cx="1249560" cy="464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425120" y="10163520"/>
            <a:ext cx="1378440" cy="52704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"/>
          <p:cNvSpPr/>
          <p:nvPr/>
        </p:nvSpPr>
        <p:spPr>
          <a:xfrm>
            <a:off x="160560" y="1804680"/>
            <a:ext cx="7286400" cy="1413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AE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Call for Papers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AE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SS # – Title of the Special Session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AE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Organized and Chaired by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AE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Name Surname</a:t>
            </a:r>
            <a:r>
              <a:rPr b="1" baseline="30000" i="0" lang="en-GB" sz="11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GB" sz="11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, Name Surname</a:t>
            </a:r>
            <a:r>
              <a:rPr b="1" baseline="30000" i="0" lang="en-GB" sz="11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GB" sz="11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, …</a:t>
            </a:r>
            <a:endParaRPr b="0" i="0" sz="11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AE"/>
              </a:buClr>
              <a:buSzPts val="1100"/>
              <a:buFont typeface="Arial"/>
              <a:buNone/>
            </a:pPr>
            <a:r>
              <a:rPr b="0" baseline="30000" i="0" lang="en-GB" sz="11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GB" sz="11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Affiliation, Country, E-mail</a:t>
            </a:r>
            <a:endParaRPr b="0" i="0" sz="11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AE"/>
              </a:buClr>
              <a:buSzPts val="1100"/>
              <a:buFont typeface="Arial"/>
              <a:buNone/>
            </a:pPr>
            <a:r>
              <a:rPr b="1" baseline="30000" i="0" lang="en-GB" sz="11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GB" sz="1100" u="none" cap="none" strike="noStrike">
                <a:solidFill>
                  <a:srgbClr val="0073AE"/>
                </a:solidFill>
                <a:latin typeface="Arial"/>
                <a:ea typeface="Arial"/>
                <a:cs typeface="Arial"/>
                <a:sym typeface="Arial"/>
              </a:rPr>
              <a:t>Affiliation, Country, E-mail</a:t>
            </a:r>
            <a:endParaRPr b="0" i="0" sz="11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-73281"/>
            <a:ext cx="7559675" cy="2104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2018-10-30T19:39:00Z</dcterms:created>
  <dc:creator>Ramon  Vilanova</dc:creator>
</cp:coreProperties>
</file>